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29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reactnative.dev/docs/textinput#keyboardtyp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17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2317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765661" y="7534451"/>
            <a:ext cx="1094446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0" cy="2114103"/>
            <a:chOff x="0" y="0"/>
            <a:chExt cx="12680800" cy="3523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680800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 de Aplicativo Mobile</a:t>
              </a:r>
            </a:p>
            <a:p>
              <a:pPr algn="ctr">
                <a:lnSpc>
                  <a:spcPts val="5184"/>
                </a:lnSpc>
              </a:pPr>
              <a:endParaRPr lang="en-US" sz="432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desenvolvido pelo Prof. Raphael Barreto</a:t>
            </a:r>
          </a:p>
          <a:p>
            <a:pPr algn="ctr">
              <a:lnSpc>
                <a:spcPts val="2592"/>
              </a:lnSpc>
            </a:pPr>
            <a:endParaRPr lang="en-US" sz="21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20735" y="7540059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770294" y="7860586"/>
            <a:ext cx="1089813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 - GEP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063"/>
            <a:ext cx="57465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 Solução: Safe Area 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91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Problema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67670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Conteúdo oculto pelo notch da câmera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Sobreposição com barra de status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Interferência com bordas arredondadas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Conflito com barra de gestos inferior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Variações entre diferentes modelos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27591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 Solução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267670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Detecção automática de áreas seguras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Ajuste dinâmico para cada dispositivo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Compatibilidade iOS e Android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Implementação simples e eficaz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Prevenção de problemas visuais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870563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165838"/>
            <a:ext cx="248007" cy="1983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38513" y="5118451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Boa Prática: Sempre utilize SafeAreaView no container principal de suas telas, mesmo que o problema não seja visível no seu dispositivo de teste. Isso garante compatibilidade com a diversidade de dispositivos no mercado.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9287"/>
            <a:ext cx="76055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Implementando Safe Area Context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7619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React Native possui um componente SafeAreaView nativo, porém ele funciona apenas no iOS. Para garantir compatibilidade multiplataforma, utilizamos a biblioteca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react-native-safe-area-context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que já vem pré-instalada nos projetos Expo.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50915" y="2842141"/>
            <a:ext cx="5212318" cy="4428053"/>
          </a:xfrm>
          <a:prstGeom prst="roundRect">
            <a:avLst>
              <a:gd name="adj" fmla="val 207"/>
            </a:avLst>
          </a:prstGeom>
          <a:solidFill>
            <a:srgbClr val="004A80"/>
          </a:solidFill>
          <a:ln/>
        </p:spPr>
      </p:sp>
      <p:sp>
        <p:nvSpPr>
          <p:cNvPr id="5" name="Text 3"/>
          <p:cNvSpPr/>
          <p:nvPr/>
        </p:nvSpPr>
        <p:spPr>
          <a:xfrm>
            <a:off x="849273" y="30404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Instalação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49273" y="3549015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Verifique se a biblioteca está instalada: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49273" y="4089797"/>
            <a:ext cx="4815602" cy="932736"/>
          </a:xfrm>
          <a:prstGeom prst="roundRect">
            <a:avLst>
              <a:gd name="adj" fmla="val 980"/>
            </a:avLst>
          </a:prstGeom>
          <a:solidFill>
            <a:srgbClr val="0D578D"/>
          </a:solidFill>
          <a:ln/>
        </p:spPr>
      </p:sp>
      <p:sp>
        <p:nvSpPr>
          <p:cNvPr id="8" name="Shape 6"/>
          <p:cNvSpPr/>
          <p:nvPr/>
        </p:nvSpPr>
        <p:spPr>
          <a:xfrm>
            <a:off x="839391" y="4089797"/>
            <a:ext cx="4835366" cy="932736"/>
          </a:xfrm>
          <a:prstGeom prst="roundRect">
            <a:avLst>
              <a:gd name="adj" fmla="val 3192"/>
            </a:avLst>
          </a:prstGeom>
          <a:solidFill>
            <a:srgbClr val="0D578D"/>
          </a:solidFill>
          <a:ln/>
        </p:spPr>
      </p:sp>
      <p:sp>
        <p:nvSpPr>
          <p:cNvPr id="9" name="Text 7"/>
          <p:cNvSpPr/>
          <p:nvPr/>
        </p:nvSpPr>
        <p:spPr>
          <a:xfrm>
            <a:off x="1037749" y="4238625"/>
            <a:ext cx="443865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npm list react-native-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safe-area-context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49273" y="5245775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 necessário, instale com: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49273" y="5786557"/>
            <a:ext cx="4815602" cy="932736"/>
          </a:xfrm>
          <a:prstGeom prst="roundRect">
            <a:avLst>
              <a:gd name="adj" fmla="val 980"/>
            </a:avLst>
          </a:prstGeom>
          <a:solidFill>
            <a:srgbClr val="0D578D"/>
          </a:solidFill>
          <a:ln/>
        </p:spPr>
      </p:sp>
      <p:sp>
        <p:nvSpPr>
          <p:cNvPr id="12" name="Shape 10"/>
          <p:cNvSpPr/>
          <p:nvPr/>
        </p:nvSpPr>
        <p:spPr>
          <a:xfrm>
            <a:off x="839391" y="5786557"/>
            <a:ext cx="4835366" cy="932736"/>
          </a:xfrm>
          <a:prstGeom prst="roundRect">
            <a:avLst>
              <a:gd name="adj" fmla="val 3192"/>
            </a:avLst>
          </a:prstGeom>
          <a:solidFill>
            <a:srgbClr val="0D578D"/>
          </a:solidFill>
          <a:ln/>
        </p:spPr>
      </p:sp>
      <p:sp>
        <p:nvSpPr>
          <p:cNvPr id="13" name="Text 11"/>
          <p:cNvSpPr/>
          <p:nvPr/>
        </p:nvSpPr>
        <p:spPr>
          <a:xfrm>
            <a:off x="1037749" y="5935385"/>
            <a:ext cx="443865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npx expo install react-native-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safe-area-context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212086" y="3040499"/>
            <a:ext cx="28789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no Código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6212086" y="3573899"/>
            <a:ext cx="7632025" cy="3473053"/>
          </a:xfrm>
          <a:prstGeom prst="roundRect">
            <a:avLst>
              <a:gd name="adj" fmla="val 263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6202204" y="3573899"/>
            <a:ext cx="7651790" cy="3473053"/>
          </a:xfrm>
          <a:prstGeom prst="roundRect">
            <a:avLst>
              <a:gd name="adj" fmla="val 85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7" name="Text 15"/>
          <p:cNvSpPr/>
          <p:nvPr/>
        </p:nvSpPr>
        <p:spPr>
          <a:xfrm>
            <a:off x="6400562" y="3722727"/>
            <a:ext cx="7255073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SafeAreaView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native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-safe-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SafeAreaView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style.mainContainer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/* Seu conteúdo aqui */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SafeAreaView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1436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de Ícones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Identidade Visual do Aplicativo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8336"/>
            <a:ext cx="813446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 Importância do Ícone do Aplicativo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4606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ícone do aplicativo é frequentemente o primeiro ponto de contato visual entre o usuário e seu produto. Ele aparece na tela inicial do dispositivo, na loja de aplicativos, nas notificações e em diversos outros contextos. Um ícone bem projetado comunica instantaneamente a identidade e propósito do aplicativo.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921931"/>
            <a:ext cx="13042821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desenvolvimento com React Native e Expo, a configuração do ícone é gerenciada através do arquivo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app.json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que contém todas as configurações principais do projeto. Este arquivo permite definir diferentes ícones para diferentes plataformas, garantindo que seu aplicativo tenha a melhor aparência em cada ambiente.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998"/>
            <a:ext cx="651569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Configurando Ícones no app.json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814632"/>
            <a:ext cx="1304282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arquivo </a:t>
            </a: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app.json</a:t>
            </a: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é o centro de configuração do seu projeto Expo. Nele, você define não apenas o ícone, mas também nome do aplicativo, versão, orientação de tela e muitas outras propriedades importantes.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538413"/>
            <a:ext cx="3140154" cy="4756071"/>
          </a:xfrm>
          <a:prstGeom prst="roundRect">
            <a:avLst>
              <a:gd name="adj" fmla="val 3494"/>
            </a:avLst>
          </a:prstGeom>
          <a:solidFill>
            <a:srgbClr val="FFFFFF"/>
          </a:solidFill>
          <a:ln w="22860">
            <a:solidFill>
              <a:srgbClr val="004A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538413"/>
            <a:ext cx="91440" cy="4756071"/>
          </a:xfrm>
          <a:prstGeom prst="roundRect">
            <a:avLst>
              <a:gd name="adj" fmla="val 10000"/>
            </a:avLst>
          </a:prstGeom>
          <a:solidFill>
            <a:srgbClr val="004A80"/>
          </a:solidFill>
          <a:ln/>
        </p:spPr>
      </p:sp>
      <p:sp>
        <p:nvSpPr>
          <p:cNvPr id="6" name="Text 4"/>
          <p:cNvSpPr/>
          <p:nvPr/>
        </p:nvSpPr>
        <p:spPr>
          <a:xfrm>
            <a:off x="1063823" y="273986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Ícone Geral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63823" y="3115270"/>
            <a:ext cx="266866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propriedade </a:t>
            </a: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icon</a:t>
            </a: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 nível raiz define o ícone padrão usado quando não há especificação de plataforma.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063823" y="4381976"/>
            <a:ext cx="2668667" cy="1082278"/>
          </a:xfrm>
          <a:prstGeom prst="roundRect">
            <a:avLst>
              <a:gd name="adj" fmla="val 845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054894" y="4381976"/>
            <a:ext cx="2686526" cy="1082278"/>
          </a:xfrm>
          <a:prstGeom prst="roundRect">
            <a:avLst>
              <a:gd name="adj" fmla="val 2476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233488" y="4515922"/>
            <a:ext cx="2329339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"icon": "./assets/images/check.png"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4094678" y="2538413"/>
            <a:ext cx="3140154" cy="4756071"/>
          </a:xfrm>
          <a:prstGeom prst="roundRect">
            <a:avLst>
              <a:gd name="adj" fmla="val 3494"/>
            </a:avLst>
          </a:prstGeom>
          <a:solidFill>
            <a:srgbClr val="FFFFFF"/>
          </a:solidFill>
          <a:ln w="22860">
            <a:solidFill>
              <a:srgbClr val="382F2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071818" y="2538413"/>
            <a:ext cx="91440" cy="4756071"/>
          </a:xfrm>
          <a:prstGeom prst="roundRect">
            <a:avLst>
              <a:gd name="adj" fmla="val 10000"/>
            </a:avLst>
          </a:prstGeom>
          <a:solidFill>
            <a:srgbClr val="382F2D"/>
          </a:solidFill>
          <a:ln/>
        </p:spPr>
      </p:sp>
      <p:sp>
        <p:nvSpPr>
          <p:cNvPr id="13" name="Text 11"/>
          <p:cNvSpPr/>
          <p:nvPr/>
        </p:nvSpPr>
        <p:spPr>
          <a:xfrm>
            <a:off x="4364712" y="273986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iOS Adaptive Icon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364712" y="3115270"/>
            <a:ext cx="2668667" cy="1628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iOS, o ícone configurado na raiz é utilizado automaticamente. Certifique-se de usar imagens em alta resolução (1024x1024 recomendado).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395567" y="2538413"/>
            <a:ext cx="3140154" cy="4756071"/>
          </a:xfrm>
          <a:prstGeom prst="roundRect">
            <a:avLst>
              <a:gd name="adj" fmla="val 3494"/>
            </a:avLst>
          </a:prstGeom>
          <a:solidFill>
            <a:srgbClr val="FFFFFF"/>
          </a:solidFill>
          <a:ln w="22860">
            <a:solidFill>
              <a:srgbClr val="D7282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72707" y="2538413"/>
            <a:ext cx="91440" cy="4756071"/>
          </a:xfrm>
          <a:prstGeom prst="roundRect">
            <a:avLst>
              <a:gd name="adj" fmla="val 10000"/>
            </a:avLst>
          </a:prstGeom>
          <a:solidFill>
            <a:srgbClr val="D7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665601" y="273986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Android Adaptive Icon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65601" y="3115270"/>
            <a:ext cx="266866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Android utiliza ícones adaptativos com foreground e background separados para criar efeitos visuais.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665601" y="4381976"/>
            <a:ext cx="2668667" cy="2711053"/>
          </a:xfrm>
          <a:prstGeom prst="roundRect">
            <a:avLst>
              <a:gd name="adj" fmla="val 343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656671" y="4381976"/>
            <a:ext cx="2686526" cy="2711053"/>
          </a:xfrm>
          <a:prstGeom prst="roundRect">
            <a:avLst>
              <a:gd name="adj" fmla="val 997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7835265" y="4515922"/>
            <a:ext cx="2329339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"android":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"adaptiveIcon":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"foregroundImage": "./assets/images/check.png",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"backgroundColor": "#ffffff"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}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10696456" y="2538413"/>
            <a:ext cx="3140154" cy="4756071"/>
          </a:xfrm>
          <a:prstGeom prst="roundRect">
            <a:avLst>
              <a:gd name="adj" fmla="val 3494"/>
            </a:avLst>
          </a:prstGeom>
          <a:solidFill>
            <a:srgbClr val="FFFFFF"/>
          </a:solidFill>
          <a:ln w="22860">
            <a:solidFill>
              <a:srgbClr val="0082AD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0673596" y="2538413"/>
            <a:ext cx="91440" cy="4756071"/>
          </a:xfrm>
          <a:prstGeom prst="roundRect">
            <a:avLst>
              <a:gd name="adj" fmla="val 10000"/>
            </a:avLst>
          </a:prstGeom>
          <a:solidFill>
            <a:srgbClr val="0082AD"/>
          </a:solidFill>
          <a:ln/>
        </p:spPr>
      </p:sp>
      <p:sp>
        <p:nvSpPr>
          <p:cNvPr id="24" name="Text 22"/>
          <p:cNvSpPr/>
          <p:nvPr/>
        </p:nvSpPr>
        <p:spPr>
          <a:xfrm>
            <a:off x="10966490" y="273986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Favicon Web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966490" y="3115270"/>
            <a:ext cx="2668667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aplicações web, configure o favicon que aparecerá na aba do navegador.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10966490" y="4110514"/>
            <a:ext cx="2668667" cy="1625203"/>
          </a:xfrm>
          <a:prstGeom prst="roundRect">
            <a:avLst>
              <a:gd name="adj" fmla="val 563"/>
            </a:avLst>
          </a:prstGeom>
          <a:solidFill>
            <a:srgbClr val="F2F2F2"/>
          </a:solidFill>
          <a:ln/>
        </p:spPr>
      </p:sp>
      <p:sp>
        <p:nvSpPr>
          <p:cNvPr id="27" name="Shape 25"/>
          <p:cNvSpPr/>
          <p:nvPr/>
        </p:nvSpPr>
        <p:spPr>
          <a:xfrm>
            <a:off x="10957560" y="4110514"/>
            <a:ext cx="2686526" cy="1625203"/>
          </a:xfrm>
          <a:prstGeom prst="roundRect">
            <a:avLst>
              <a:gd name="adj" fmla="val 1649"/>
            </a:avLst>
          </a:prstGeom>
          <a:solidFill>
            <a:srgbClr val="F2F2F2"/>
          </a:solidFill>
          <a:ln/>
        </p:spPr>
      </p:sp>
      <p:sp>
        <p:nvSpPr>
          <p:cNvPr id="28" name="Text 26"/>
          <p:cNvSpPr/>
          <p:nvPr/>
        </p:nvSpPr>
        <p:spPr>
          <a:xfrm>
            <a:off x="11136154" y="4244459"/>
            <a:ext cx="2329339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"web": {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"favicon": "./assets/images/check.png"</a:t>
            </a:r>
            <a:endParaRPr lang="en-US" sz="14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928"/>
            <a:ext cx="514385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Aplicando as Configurações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4139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Estrutura do app.json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066092"/>
            <a:ext cx="6315670" cy="5246370"/>
          </a:xfrm>
          <a:prstGeom prst="roundRect">
            <a:avLst>
              <a:gd name="adj" fmla="val 17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5455" y="2066092"/>
            <a:ext cx="6332339" cy="5246370"/>
          </a:xfrm>
          <a:prstGeom prst="roundRect">
            <a:avLst>
              <a:gd name="adj" fmla="val 48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54048" y="2192536"/>
            <a:ext cx="5995154" cy="4993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expo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lista-de-tarefas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slug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lista-de-tarefas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1.0.0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ios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supportsTablet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adaptiveIcon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foregroundImage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ffffff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favicon</a:t>
            </a:r>
            <a:r>
              <a:rPr lang="pt-BR" sz="14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28560" y="1641396"/>
            <a:ext cx="215598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Aplicando as Mudanças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28560" y="2048232"/>
            <a:ext cx="6315670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Após modificar o arquivo </a:t>
            </a:r>
            <a:r>
              <a:rPr lang="en-US" sz="130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app.json</a:t>
            </a: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é necessário reiniciar o servidor de desenvolvimento para que as alterações tenham efeito.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28560" y="2684145"/>
            <a:ext cx="6315670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Passo a passo: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8560" y="3062764"/>
            <a:ext cx="6315670" cy="99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Pressione Ctrl+C no terminal para parar o servidor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Execute </a:t>
            </a:r>
            <a:r>
              <a:rPr lang="en-US" sz="130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expo start</a:t>
            </a: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novamente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 estiver em dispositivo físico, feche completamente o app Expo Go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Reabra e conecte-se novamente ao servidor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528560" y="4222697"/>
            <a:ext cx="6315670" cy="905708"/>
          </a:xfrm>
          <a:prstGeom prst="roundRect">
            <a:avLst>
              <a:gd name="adj" fmla="val 1010"/>
            </a:avLst>
          </a:prstGeom>
          <a:solidFill>
            <a:srgbClr val="B3DFFF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53" y="4468799"/>
            <a:ext cx="210860" cy="16859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076605" y="4408197"/>
            <a:ext cx="5599033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Nota: Em alguns casos, especialmente em simuladores, pode ser necessário limpar o cache com </a:t>
            </a:r>
            <a:r>
              <a:rPr lang="en-US" sz="130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expo start -c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Splash Screen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 de Carregamento Profissional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1573"/>
            <a:ext cx="62382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Que é uma Splash Screen?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2930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splash screen é a primeira tela que o usuário vê ao abrir seu aplicativo. Ela aparece enquanto o aplicativo está carregando recursos, inicializando serviços e preparando a interface. Uma splash screen bem projetada não é apenas funcional — ela contribui significativamente para a percepção de qualidade e profissionalismo do aplicativo.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840248"/>
            <a:ext cx="7556421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contexto do React Native com Expo, a splash screen é configurada através do arquivo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app.json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e pode incluir uma imagem estática, animações ou GIFs. O tempo de exibição é determinado automaticamente pelo Expo, que mantém a tela visível até que o aplicativo esteja completamente carregado e pronto para interação.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4866"/>
            <a:ext cx="65386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Configurando a Splash Screen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01779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configuração da splash screen é feita através do plugin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expo-splash-screen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 arquivo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app.json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 Este plugin oferece diversas opções de personalização para criar uma experiência de carregamento atraente.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667720"/>
            <a:ext cx="3111937" cy="2776895"/>
          </a:xfrm>
          <a:prstGeom prst="roundRect">
            <a:avLst>
              <a:gd name="adj" fmla="val 329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888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image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318159"/>
            <a:ext cx="266950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Caminho para a imagem que será exibida. Recomenda-se usar imagens em alta resolução (pelo menos 1242x2436 para dispositivos modernos).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104084" y="3667720"/>
            <a:ext cx="3111937" cy="2776895"/>
          </a:xfrm>
          <a:prstGeom prst="roundRect">
            <a:avLst>
              <a:gd name="adj" fmla="val 329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25303" y="3888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imageWidth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325303" y="4318159"/>
            <a:ext cx="26695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Define a largura da imagem em pixels. Útil para controlar o tamanho de exibição sem redimensionar o arquivo original.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667720"/>
            <a:ext cx="3111937" cy="2776895"/>
          </a:xfrm>
          <a:prstGeom prst="roundRect">
            <a:avLst>
              <a:gd name="adj" fmla="val 329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3888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resizeMode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35597" y="4318159"/>
            <a:ext cx="2669500" cy="161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Controla como a imagem se adapta à tela. Opções: </a:t>
            </a:r>
            <a:r>
              <a:rPr lang="en-US" sz="1550" b="1" dirty="0">
                <a:solidFill>
                  <a:srgbClr val="FFFFFF"/>
                </a:solidFill>
                <a:highlight>
                  <a:srgbClr val="000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contain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(mantém proporção), </a:t>
            </a:r>
            <a:r>
              <a:rPr lang="en-US" sz="1550" b="1" dirty="0">
                <a:solidFill>
                  <a:srgbClr val="FFFFFF"/>
                </a:solidFill>
                <a:highlight>
                  <a:srgbClr val="000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cover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(preenche tela) ou </a:t>
            </a:r>
            <a:r>
              <a:rPr lang="en-US" sz="1550" b="1" dirty="0">
                <a:solidFill>
                  <a:srgbClr val="FFFFFF"/>
                </a:solidFill>
                <a:highlight>
                  <a:srgbClr val="000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native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10724674" y="3667720"/>
            <a:ext cx="3111937" cy="2776895"/>
          </a:xfrm>
          <a:prstGeom prst="roundRect">
            <a:avLst>
              <a:gd name="adj" fmla="val 329"/>
            </a:avLst>
          </a:prstGeom>
          <a:solidFill>
            <a:srgbClr val="0082AD"/>
          </a:solidFill>
          <a:ln w="22860">
            <a:solidFill>
              <a:srgbClr val="199B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45892" y="3888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backgroundColor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945892" y="4318159"/>
            <a:ext cx="266950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Cor de fundo da splash screen em formato hexadecimal. Deve harmonizar com a imagem escolhida.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508"/>
            <a:ext cx="751689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Exemplo de </a:t>
            </a:r>
            <a:r>
              <a:rPr lang="en-US" sz="3700" dirty="0" err="1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</a:t>
            </a:r>
            <a:endParaRPr lang="en-US" sz="3700" dirty="0"/>
          </a:p>
        </p:txBody>
      </p:sp>
      <p:sp>
        <p:nvSpPr>
          <p:cNvPr id="4" name="Shape 2"/>
          <p:cNvSpPr/>
          <p:nvPr/>
        </p:nvSpPr>
        <p:spPr>
          <a:xfrm>
            <a:off x="784384" y="1695688"/>
            <a:ext cx="6985278" cy="3338891"/>
          </a:xfrm>
          <a:prstGeom prst="roundRect">
            <a:avLst>
              <a:gd name="adj" fmla="val 74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972860" y="1837015"/>
            <a:ext cx="6608326" cy="3530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plugins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[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splash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imageWidth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resizeMode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contain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8BE9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 4"/>
          <p:cNvSpPr/>
          <p:nvPr/>
        </p:nvSpPr>
        <p:spPr>
          <a:xfrm>
            <a:off x="793790" y="5396716"/>
            <a:ext cx="69664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configuração cria uma splash screen com: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5852130"/>
            <a:ext cx="6966466" cy="11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Imagem centralizada de 200px de largura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Modo contain para manter proporções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Fundo branco limpo e profissional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Carregamento automático gerenciado pelo Expo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227933" y="167330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Boas Práticas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227933" y="2147054"/>
            <a:ext cx="5616178" cy="17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Use imagens vetoriais ou PNGs de alta qualidade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Mantenha o design simples e clean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Evite textos pequenos que podem ficar ilegíveis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Teste em diferentes tamanhos de tela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Considere o contraste entre imagem e fundo</a:t>
            </a:r>
            <a:endParaRPr lang="en-US" sz="14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Alinhe o estilo com a identidade visual do app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8227933" y="4113341"/>
            <a:ext cx="5616178" cy="1364099"/>
          </a:xfrm>
          <a:prstGeom prst="roundRect">
            <a:avLst>
              <a:gd name="adj" fmla="val 670"/>
            </a:avLst>
          </a:prstGeom>
          <a:solidFill>
            <a:srgbClr val="B3DFFF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409" y="4397186"/>
            <a:ext cx="235625" cy="18847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840510" y="4339441"/>
            <a:ext cx="4815126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Dica: Para aplicativos profissionais, considere criar animações Lottie ou GIFs sutis para tornar a espera mais agradável.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369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Gestos na Touch Screen e Animações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4426744"/>
            <a:ext cx="1831777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5" name="Text 2"/>
          <p:cNvSpPr/>
          <p:nvPr/>
        </p:nvSpPr>
        <p:spPr>
          <a:xfrm>
            <a:off x="6399252" y="4486275"/>
            <a:ext cx="159365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DESIGN DE INTERAÇÃO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8211145" y="4411504"/>
            <a:ext cx="1265753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004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45448" y="4486275"/>
            <a:ext cx="99714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4A8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REACT NATIVE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80190" y="50383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Curso de Desenvolvimento Mobile - SENAI 2026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96835" y="1126969"/>
            <a:ext cx="13836729" cy="733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84072" y="2537853"/>
            <a:ext cx="145018" cy="145018"/>
          </a:xfrm>
          <a:prstGeom prst="roundRect">
            <a:avLst>
              <a:gd name="adj" fmla="val 6305"/>
            </a:avLst>
          </a:prstGeom>
          <a:solidFill>
            <a:srgbClr val="004A80"/>
          </a:solidFill>
          <a:ln w="7620">
            <a:solidFill>
              <a:srgbClr val="1963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1515" y="2582144"/>
            <a:ext cx="1035725" cy="100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rPr lang="en-US" sz="14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SafeAreaView Implementada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84072" y="2964573"/>
            <a:ext cx="6739295" cy="68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Substituímos o View container principal por SafeAreaView da biblioteca react-native-safe-area-context, garantindo compatibilidade com todos os dispositivos.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512207" y="4605059"/>
            <a:ext cx="145018" cy="145018"/>
          </a:xfrm>
          <a:prstGeom prst="roundRect">
            <a:avLst>
              <a:gd name="adj" fmla="val 6305"/>
            </a:avLst>
          </a:prstGeom>
          <a:solidFill>
            <a:srgbClr val="382F2D"/>
          </a:solidFill>
          <a:ln w="7620">
            <a:solidFill>
              <a:srgbClr val="51484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1515" y="4683523"/>
            <a:ext cx="806291" cy="100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rPr lang="en-US" sz="14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Ícone Personalizado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12207" y="5028676"/>
            <a:ext cx="6739295" cy="68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Configuramos o ícone check.png para todas as plataformas (iOS, Android e Web) através do app.json.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484072" y="3590885"/>
            <a:ext cx="145018" cy="145018"/>
          </a:xfrm>
          <a:prstGeom prst="roundRect">
            <a:avLst>
              <a:gd name="adj" fmla="val 6305"/>
            </a:avLst>
          </a:prstGeom>
          <a:solidFill>
            <a:srgbClr val="D7282F"/>
          </a:solidFill>
          <a:ln w="7620">
            <a:solidFill>
              <a:srgbClr val="F0414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1515" y="3685539"/>
            <a:ext cx="950833" cy="100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rPr lang="en-US" sz="14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Splash Screen Configurada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84071" y="4068849"/>
            <a:ext cx="6739295" cy="68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Adicionamos a splash screen com a mesma imagem do ícone, criando identidade visual consistente.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512207" y="5472018"/>
            <a:ext cx="145018" cy="145018"/>
          </a:xfrm>
          <a:prstGeom prst="roundRect">
            <a:avLst>
              <a:gd name="adj" fmla="val 6305"/>
            </a:avLst>
          </a:prstGeom>
          <a:solidFill>
            <a:srgbClr val="0082AD"/>
          </a:solidFill>
          <a:ln w="7620">
            <a:solidFill>
              <a:srgbClr val="199BC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639288" y="4085784"/>
            <a:ext cx="891183" cy="100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"/>
              </a:lnSpc>
              <a:buNone/>
            </a:pPr>
            <a:r>
              <a:rPr lang="en-US" sz="14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Tipo de Teclado Definido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825977" y="5571340"/>
            <a:ext cx="6739295" cy="68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14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TextInput está configurado com keyboardType="default", mas pode ser alterado conforme necessidade (numeric, email-address, etc).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484071" y="6215338"/>
            <a:ext cx="13836729" cy="427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140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Próximos Passos: Na próxima aula, exploraremos o armazenamento local de dados no dispositivo, permitindo que as tarefas sejam salvas mesmo após fechar o </a:t>
            </a:r>
            <a:r>
              <a:rPr lang="en-US" sz="1400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aplicativo</a:t>
            </a:r>
            <a:r>
              <a:rPr lang="en-US" sz="140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</a:t>
            </a:r>
            <a:endParaRPr lang="en-US" sz="1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FFEA3A-D41A-42D5-88EF-48F9080DF0BE}"/>
              </a:ext>
            </a:extLst>
          </p:cNvPr>
          <p:cNvSpPr txBox="1"/>
          <p:nvPr/>
        </p:nvSpPr>
        <p:spPr>
          <a:xfrm>
            <a:off x="396834" y="1290030"/>
            <a:ext cx="13352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rebuchet MS Bold Bold"/>
              </a:rPr>
              <a:t>Agora que compreendemos todos os conceitos de tipos de teclado, safe </a:t>
            </a:r>
            <a:r>
              <a:rPr lang="pt-BR" sz="1400" dirty="0" err="1">
                <a:latin typeface="Trebuchet MS Bold Bold"/>
              </a:rPr>
              <a:t>area</a:t>
            </a:r>
            <a:r>
              <a:rPr lang="pt-BR" sz="1400" dirty="0">
                <a:latin typeface="Trebuchet MS Bold Bold"/>
              </a:rPr>
              <a:t>, ícones e </a:t>
            </a:r>
            <a:r>
              <a:rPr lang="pt-BR" sz="1400" dirty="0" err="1">
                <a:latin typeface="Trebuchet MS Bold Bold"/>
              </a:rPr>
              <a:t>splash</a:t>
            </a:r>
            <a:r>
              <a:rPr lang="pt-BR" sz="1400" dirty="0">
                <a:latin typeface="Trebuchet MS Bold Bold"/>
              </a:rPr>
              <a:t> </a:t>
            </a:r>
            <a:r>
              <a:rPr lang="pt-BR" sz="1400" dirty="0" err="1">
                <a:latin typeface="Trebuchet MS Bold Bold"/>
              </a:rPr>
              <a:t>screen</a:t>
            </a:r>
            <a:r>
              <a:rPr lang="pt-BR" sz="1400" dirty="0">
                <a:latin typeface="Trebuchet MS Bold Bold"/>
              </a:rPr>
              <a:t>, vamos revisar o que vimos do nosso aplicativo Lista de </a:t>
            </a:r>
          </a:p>
          <a:p>
            <a:r>
              <a:rPr lang="pt-BR" sz="1400" dirty="0">
                <a:latin typeface="Trebuchet MS Bold Bold"/>
              </a:rPr>
              <a:t>Tarefas com todas as implementações aplicadas.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430"/>
            <a:ext cx="610266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Completa do Projeto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76757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0002" y="1852970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app/layout.jsx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70002" y="2259806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Configuração da Stack com todas as rotas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93790" y="2829044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70002" y="300525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app/index.jsx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70002" y="3254296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 inicial com links de navegação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93790" y="4073208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0002" y="4249421"/>
            <a:ext cx="23312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app/products/index.jsx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70002" y="4656257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produtos com links dinâmicos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5225495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0002" y="540170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app/products/[id].jsx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0002" y="5808544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Detalhes do produto com parâmetro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93790" y="6377782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70002" y="655399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app/+not-found.jsx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70002" y="6960831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 de erro personalizada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510332" y="1658898"/>
            <a:ext cx="24113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Principais Aprendizados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510332" y="2065734"/>
            <a:ext cx="8333780" cy="149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 organizam a navegação em hierarquias lógicas usando pastas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representam a rota raiz de cada pasta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Colchetes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[nome]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criam parâmetros dinâmicos nas rotas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Hook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useLocalSearchParams()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captura valores dos parâmetros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+not-found.jsx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personaliza a página de erro 404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Usar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router.replace()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evita retorno indesejado à página de erro</a:t>
            </a:r>
            <a:endParaRPr lang="en-US"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358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Sumário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24820"/>
            <a:ext cx="4215289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69719"/>
            <a:ext cx="26606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Tipos de Teclado Virtual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89894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Configurações e variações de teclado no iOS e Android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324820"/>
            <a:ext cx="4215408" cy="22860"/>
          </a:xfrm>
          <a:prstGeom prst="rect">
            <a:avLst/>
          </a:prstGeom>
          <a:solidFill>
            <a:srgbClr val="382F2D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469719"/>
            <a:ext cx="31500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Safe Area e Compatibilidade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898940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Protegendo o conteúdo em diferentes dispositivos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324820"/>
            <a:ext cx="4215289" cy="22860"/>
          </a:xfrm>
          <a:prstGeom prst="rect">
            <a:avLst/>
          </a:prstGeom>
          <a:solidFill>
            <a:srgbClr val="D7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469719"/>
            <a:ext cx="25711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de Ícones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89894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Personalizando a identidade visual do aplicativo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0082A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Splash Screen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telas de carregamento profissionais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5631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Prática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Aplicando conceitos no projeto Lista de Tarefas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32257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Tipos de Teclado Virtual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Configurações e Variações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231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Teclado Virtual no Desenvolvimento Mobile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9101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Diferentemente dos computadores que possuem um teclado físico único, os dispositivos móveis utilizam teclados virtuais programáveis. Essa característica oferece uma vantagem significativa: podemos personalizar o tipo de teclado que aparece para o usuário conforme o contexto de entrada de dados.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03527"/>
            <a:ext cx="7556421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React Native disponibiliza diversos tipos de teclado através da propriedade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keyboardType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 componente TextInput. Cada tipo é otimizado para um propósito específico, melhorando a experiência do usuário ao facilitar a entrada de informações.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90454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Alguns tipos de teclado são exclusivos para iOS ou Android, mas existem opções compatíveis com ambas as plataformas, garantindo consistência na experiência do usuário.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569"/>
            <a:ext cx="6283523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Tipos de Teclado Multiplataforma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9362"/>
            <a:ext cx="1541145" cy="1541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7969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Default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629144"/>
            <a:ext cx="3126224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Teclado padrão com letras, números e caracteres especiais. Aparece quando nenhum tipo específico é definido.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03" y="1559362"/>
            <a:ext cx="1541264" cy="15412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9203" y="327981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Number Pad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099203" y="3629263"/>
            <a:ext cx="3126343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Teclado exclusivamente numérico, ideal para entrada de valores inteiros como códigos ou quantidades.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735" y="1559362"/>
            <a:ext cx="1541264" cy="15412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4735" y="327981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Decimal Pad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04735" y="3629263"/>
            <a:ext cx="3126343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Inclui números e vírgula/ponto decimal, perfeito para valores monetários ou medidas precisas.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267" y="1559362"/>
            <a:ext cx="1541264" cy="15412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10267" y="327981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Email Address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710267" y="3629263"/>
            <a:ext cx="3126343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Otimizado com acesso rápido ao @ e ponto, facilitando a digitação de endereços de e-mail.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64988"/>
            <a:ext cx="1541145" cy="154114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38532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Phone Pad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3790" y="6734770"/>
            <a:ext cx="3126224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Teclado numérico com símbolos telefônicos como #, *, ideal para números de telefone.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203" y="4664988"/>
            <a:ext cx="1541264" cy="154126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099203" y="6385441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Numeric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099203" y="6734889"/>
            <a:ext cx="3126343" cy="74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Variação numérica que pode incluir caracteres adicionais dependendo da plataforma.</a:t>
            </a:r>
            <a:endParaRPr lang="en-US" sz="13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777AAB-9317-4EC3-AAC8-A0088C25B2AD}"/>
              </a:ext>
            </a:extLst>
          </p:cNvPr>
          <p:cNvSpPr txBox="1"/>
          <p:nvPr/>
        </p:nvSpPr>
        <p:spPr>
          <a:xfrm>
            <a:off x="8422483" y="6365438"/>
            <a:ext cx="533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https://reactnative.dev/docs/textinput#keyboardtype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660DE11-384C-4139-A5C2-C00A0FA07D59}"/>
              </a:ext>
            </a:extLst>
          </p:cNvPr>
          <p:cNvSpPr txBox="1"/>
          <p:nvPr/>
        </p:nvSpPr>
        <p:spPr>
          <a:xfrm>
            <a:off x="8422483" y="5877037"/>
            <a:ext cx="166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KeyboardType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090"/>
            <a:ext cx="72899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Implementando Tipos de Teclado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861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Sintaxe Básica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94697"/>
            <a:ext cx="5602962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definir o tipo de teclado, adicione a propriedade </a:t>
            </a: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keyboardType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ao componente TextInput. O valor deve ser uma string correspondente ao tipo desejado.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433530"/>
            <a:ext cx="560296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escolha adequada do tipo de teclado não é apenas uma questão de usabilidade — ela também previne erros de entrada ao limitar os caracteres disponíveis para o usuário.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745605" y="2587823"/>
            <a:ext cx="7241381" cy="4501466"/>
          </a:xfrm>
          <a:prstGeom prst="roundRect">
            <a:avLst>
              <a:gd name="adj" fmla="val 230"/>
            </a:avLst>
          </a:prstGeom>
          <a:solidFill>
            <a:srgbClr val="004A80"/>
          </a:solidFill>
          <a:ln/>
        </p:spPr>
      </p:sp>
      <p:sp>
        <p:nvSpPr>
          <p:cNvPr id="7" name="Text 5"/>
          <p:cNvSpPr/>
          <p:nvPr/>
        </p:nvSpPr>
        <p:spPr>
          <a:xfrm>
            <a:off x="6943963" y="27861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Exemplo de Código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6943963" y="3319582"/>
            <a:ext cx="6844665" cy="2202894"/>
          </a:xfrm>
          <a:prstGeom prst="roundRect">
            <a:avLst>
              <a:gd name="adj" fmla="val 415"/>
            </a:avLst>
          </a:prstGeom>
          <a:solidFill>
            <a:srgbClr val="0D578D"/>
          </a:solidFill>
          <a:ln/>
        </p:spPr>
      </p:sp>
      <p:sp>
        <p:nvSpPr>
          <p:cNvPr id="9" name="Shape 7"/>
          <p:cNvSpPr/>
          <p:nvPr/>
        </p:nvSpPr>
        <p:spPr>
          <a:xfrm>
            <a:off x="6934081" y="3319582"/>
            <a:ext cx="6864429" cy="2202894"/>
          </a:xfrm>
          <a:prstGeom prst="roundRect">
            <a:avLst>
              <a:gd name="adj" fmla="val 1351"/>
            </a:avLst>
          </a:prstGeom>
          <a:solidFill>
            <a:srgbClr val="0D578D"/>
          </a:solidFill>
          <a:ln/>
        </p:spPr>
      </p:sp>
      <p:sp>
        <p:nvSpPr>
          <p:cNvPr id="10" name="Text 8"/>
          <p:cNvSpPr/>
          <p:nvPr/>
        </p:nvSpPr>
        <p:spPr>
          <a:xfrm>
            <a:off x="7132439" y="3468410"/>
            <a:ext cx="646771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&lt;TextInput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value={text}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onChangeText={setText}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style={style.input}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keyboardType="numeric"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highlight>
                  <a:srgbClr val="0D578D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/&gt;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43963" y="5745718"/>
            <a:ext cx="684466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Experimente trocar "numeric" por "email-address", "phone-pad" ou "decimal-pad" para ver diferentes layouts.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OBS: </a:t>
            </a:r>
            <a:r>
              <a:rPr lang="en-US" sz="1550" b="1" dirty="0" err="1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Lembre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-se que </a:t>
            </a:r>
            <a:r>
              <a:rPr lang="en-US" sz="1550" b="1" dirty="0" err="1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não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 é </a:t>
            </a:r>
            <a:r>
              <a:rPr lang="en-US" sz="1550" b="1" dirty="0" err="1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visivel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 </a:t>
            </a:r>
            <a:r>
              <a:rPr lang="en-US" sz="1550" b="1" dirty="0" err="1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pelo</a:t>
            </a: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</a:rPr>
              <a:t> Browser.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3015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Safe Area e Compatibilidade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Proteção de Conteúdo em Telas Modernas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383"/>
            <a:ext cx="64839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Desafio das Telas Modernas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03311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 a evolução dos smartphones, os fabricantes começaram a maximizar a área de exibição incorporando câmeras frontais diretamente na tela, criando o chamado "notch" (entalhe). Essa mudança de design trouxe um desafio significativo para desenvolvedores: como garantir que o conteúdo do aplicativo não fique oculto ou sobreposto por elementos físicos do dispositivo?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4405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Além do notch, outros elementos podem interferir na visualização do conteúdo, como a barra de status no topo da tela, bordas arredondadas, e a barra de gestos na parte inferior dos dispositivos mais recentes. Cada fabricante e modelo pode ter configurações diferentes.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2085</Words>
  <Application>Microsoft Office PowerPoint</Application>
  <PresentationFormat>Personalizar</PresentationFormat>
  <Paragraphs>247</Paragraphs>
  <Slides>22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Consolas</vt:lpstr>
      <vt:lpstr>Consolas Bold</vt:lpstr>
      <vt:lpstr>Trebuchet MS</vt:lpstr>
      <vt:lpstr>Trebuchet MS Bold</vt:lpstr>
      <vt:lpstr>Trebuchet MS Bold Bold</vt:lpstr>
      <vt:lpstr>Trebuchet MS Normal</vt:lpstr>
      <vt:lpstr>Trebuchet MS Normal Light</vt:lpstr>
      <vt:lpstr>Varela Round</vt:lpstr>
      <vt:lpstr>Varela Round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Raphael Barreto De Oliveira</dc:creator>
  <cp:lastModifiedBy>Raphael Barreto De Oliveira</cp:lastModifiedBy>
  <cp:revision>7</cp:revision>
  <dcterms:created xsi:type="dcterms:W3CDTF">2026-02-10T17:37:17Z</dcterms:created>
  <dcterms:modified xsi:type="dcterms:W3CDTF">2026-02-10T18:20:55Z</dcterms:modified>
</cp:coreProperties>
</file>